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
      <p:font typeface="Oswald"/>
      <p:regular r:id="rId31"/>
      <p:bold r:id="rId32"/>
    </p:embeddedFont>
    <p:embeddedFont>
      <p:font typeface="Comforta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55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6B9949-EF16-4952-8BE3-99CC5E395163}">
  <a:tblStyle styleId="{336B9949-EF16-4952-8BE3-99CC5E3951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55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swald-regular.fntdata"/><Relationship Id="rId30" Type="http://schemas.openxmlformats.org/officeDocument/2006/relationships/font" Target="fonts/Lato-boldItalic.fntdata"/><Relationship Id="rId11" Type="http://schemas.openxmlformats.org/officeDocument/2006/relationships/slide" Target="slides/slide5.xml"/><Relationship Id="rId33" Type="http://schemas.openxmlformats.org/officeDocument/2006/relationships/font" Target="fonts/Comfortaa-regular.fntdata"/><Relationship Id="rId10" Type="http://schemas.openxmlformats.org/officeDocument/2006/relationships/slide" Target="slides/slide4.xml"/><Relationship Id="rId32"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Comfortaa-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0a3dfd8c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0a3dfd8c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bc4ab01a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bc4ab01a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bc4ab01a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bc4ab01a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c02bd13b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c02bd13b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c02bd13b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c02bd13b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bc4ab01a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bc4ab01a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0a3dfd8c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0a3dfd8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bc4ab01a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bc4ab01a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bc4ab01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bc4ab01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bc4ab01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bc4ab01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bc4ab01a3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bc4ab01a3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9.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20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Proposal Website DemicLife</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Disusun oleh Tim A.3</a:t>
            </a:r>
            <a:endParaRPr/>
          </a:p>
        </p:txBody>
      </p:sp>
      <p:pic>
        <p:nvPicPr>
          <p:cNvPr id="136" name="Google Shape;136;p13"/>
          <p:cNvPicPr preferRelativeResize="0"/>
          <p:nvPr/>
        </p:nvPicPr>
        <p:blipFill rotWithShape="1">
          <a:blip r:embed="rId3">
            <a:alphaModFix/>
          </a:blip>
          <a:srcRect b="-32060" l="-32259" r="-20482" t="-20681"/>
          <a:stretch/>
        </p:blipFill>
        <p:spPr>
          <a:xfrm>
            <a:off x="3509837" y="12"/>
            <a:ext cx="2124324" cy="2124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052550" y="287050"/>
            <a:ext cx="7038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Fase-Fase Proyek</a:t>
            </a:r>
            <a:endParaRPr sz="1800">
              <a:latin typeface="Oswald"/>
              <a:ea typeface="Oswald"/>
              <a:cs typeface="Oswald"/>
              <a:sym typeface="Oswald"/>
            </a:endParaRPr>
          </a:p>
        </p:txBody>
      </p:sp>
      <p:graphicFrame>
        <p:nvGraphicFramePr>
          <p:cNvPr id="199" name="Google Shape;199;p22"/>
          <p:cNvGraphicFramePr/>
          <p:nvPr/>
        </p:nvGraphicFramePr>
        <p:xfrm>
          <a:off x="1171175" y="683350"/>
          <a:ext cx="3000000" cy="3000000"/>
        </p:xfrm>
        <a:graphic>
          <a:graphicData uri="http://schemas.openxmlformats.org/drawingml/2006/table">
            <a:tbl>
              <a:tblPr>
                <a:noFill/>
                <a:tableStyleId>{336B9949-EF16-4952-8BE3-99CC5E395163}</a:tableStyleId>
              </a:tblPr>
              <a:tblGrid>
                <a:gridCol w="1425400"/>
                <a:gridCol w="5813600"/>
              </a:tblGrid>
              <a:tr h="389600">
                <a:tc>
                  <a:txBody>
                    <a:bodyPr/>
                    <a:lstStyle/>
                    <a:p>
                      <a:pPr indent="0" lvl="0" marL="0" rtl="0" algn="l">
                        <a:spcBef>
                          <a:spcPts val="0"/>
                        </a:spcBef>
                        <a:spcAft>
                          <a:spcPts val="0"/>
                        </a:spcAft>
                        <a:buNone/>
                      </a:pPr>
                      <a:r>
                        <a:rPr b="1" lang="en">
                          <a:solidFill>
                            <a:srgbClr val="FFFFFF"/>
                          </a:solidFill>
                        </a:rPr>
                        <a:t>Fase</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
                          <a:solidFill>
                            <a:srgbClr val="FFFFFF"/>
                          </a:solidFill>
                        </a:rPr>
                        <a:t>Action Items</a:t>
                      </a:r>
                      <a:endParaRPr b="1">
                        <a:solidFill>
                          <a:srgbClr val="FFFFFF"/>
                        </a:solidFill>
                      </a:endParaRPr>
                    </a:p>
                  </a:txBody>
                  <a:tcPr marT="91425" marB="91425" marR="91425" marL="91425"/>
                </a:tc>
              </a:tr>
              <a:tr h="522000">
                <a:tc>
                  <a:txBody>
                    <a:bodyPr/>
                    <a:lstStyle/>
                    <a:p>
                      <a:pPr indent="0" lvl="0" marL="0" rtl="0" algn="l">
                        <a:spcBef>
                          <a:spcPts val="0"/>
                        </a:spcBef>
                        <a:spcAft>
                          <a:spcPts val="0"/>
                        </a:spcAft>
                        <a:buNone/>
                      </a:pPr>
                      <a:r>
                        <a:rPr b="1" i="1" lang="en" sz="1100">
                          <a:solidFill>
                            <a:srgbClr val="CCCCCC"/>
                          </a:solidFill>
                        </a:rPr>
                        <a:t>Review </a:t>
                      </a:r>
                      <a:r>
                        <a:rPr b="1" lang="en" sz="1100">
                          <a:solidFill>
                            <a:srgbClr val="CCCCCC"/>
                          </a:solidFill>
                        </a:rPr>
                        <a:t>&amp; Penandatanganan</a:t>
                      </a:r>
                      <a:endParaRPr b="1" sz="1100">
                        <a:solidFill>
                          <a:srgbClr val="CCCCCC"/>
                        </a:solidFill>
                      </a:endParaRPr>
                    </a:p>
                  </a:txBody>
                  <a:tcPr marT="91425" marB="91425" marR="91425" marL="91425"/>
                </a:tc>
                <a:tc>
                  <a:txBody>
                    <a:bodyPr/>
                    <a:lstStyle/>
                    <a:p>
                      <a:pPr indent="-292100" lvl="0" marL="457200" rtl="0" algn="l">
                        <a:spcBef>
                          <a:spcPts val="0"/>
                        </a:spcBef>
                        <a:spcAft>
                          <a:spcPts val="0"/>
                        </a:spcAft>
                        <a:buClr>
                          <a:srgbClr val="B7B7B7"/>
                        </a:buClr>
                        <a:buSzPts val="1000"/>
                        <a:buChar char="●"/>
                      </a:pPr>
                      <a:r>
                        <a:rPr i="1" lang="en" sz="1000">
                          <a:solidFill>
                            <a:srgbClr val="B7B7B7"/>
                          </a:solidFill>
                        </a:rPr>
                        <a:t>Review</a:t>
                      </a:r>
                      <a:r>
                        <a:rPr lang="en" sz="1000">
                          <a:solidFill>
                            <a:srgbClr val="B7B7B7"/>
                          </a:solidFill>
                        </a:rPr>
                        <a:t> dan penandatanganan proposal</a:t>
                      </a:r>
                      <a:endParaRPr sz="1000">
                        <a:solidFill>
                          <a:srgbClr val="B7B7B7"/>
                        </a:solidFill>
                      </a:endParaRPr>
                    </a:p>
                  </a:txBody>
                  <a:tcPr marT="91425" marB="91425" marR="91425" marL="91425"/>
                </a:tc>
              </a:tr>
              <a:tr h="484175">
                <a:tc>
                  <a:txBody>
                    <a:bodyPr/>
                    <a:lstStyle/>
                    <a:p>
                      <a:pPr indent="0" lvl="0" marL="0" rtl="0" algn="l">
                        <a:spcBef>
                          <a:spcPts val="0"/>
                        </a:spcBef>
                        <a:spcAft>
                          <a:spcPts val="0"/>
                        </a:spcAft>
                        <a:buNone/>
                      </a:pPr>
                      <a:r>
                        <a:rPr b="1" i="1" lang="en" sz="1100">
                          <a:solidFill>
                            <a:srgbClr val="CCCCCC"/>
                          </a:solidFill>
                        </a:rPr>
                        <a:t>Planning</a:t>
                      </a:r>
                      <a:endParaRPr b="1" i="1" sz="1100">
                        <a:solidFill>
                          <a:srgbClr val="CCCCCC"/>
                        </a:solidFill>
                      </a:endParaRPr>
                    </a:p>
                  </a:txBody>
                  <a:tcPr marT="91425" marB="91425" marR="91425" marL="91425"/>
                </a:tc>
                <a:tc>
                  <a:txBody>
                    <a:bodyPr/>
                    <a:lstStyle/>
                    <a:p>
                      <a:pPr indent="-292100" lvl="0" marL="457200" rtl="0" algn="l">
                        <a:spcBef>
                          <a:spcPts val="0"/>
                        </a:spcBef>
                        <a:spcAft>
                          <a:spcPts val="0"/>
                        </a:spcAft>
                        <a:buClr>
                          <a:srgbClr val="B7B7B7"/>
                        </a:buClr>
                        <a:buSzPts val="1000"/>
                        <a:buChar char="●"/>
                      </a:pPr>
                      <a:r>
                        <a:rPr lang="en" sz="1000">
                          <a:solidFill>
                            <a:srgbClr val="B7B7B7"/>
                          </a:solidFill>
                        </a:rPr>
                        <a:t>Analisis yang dibutuhkan</a:t>
                      </a:r>
                      <a:endParaRPr sz="1000">
                        <a:solidFill>
                          <a:srgbClr val="B7B7B7"/>
                        </a:solidFill>
                      </a:endParaRPr>
                    </a:p>
                    <a:p>
                      <a:pPr indent="-292100" lvl="0" marL="457200" rtl="0" algn="l">
                        <a:spcBef>
                          <a:spcPts val="0"/>
                        </a:spcBef>
                        <a:spcAft>
                          <a:spcPts val="0"/>
                        </a:spcAft>
                        <a:buClr>
                          <a:srgbClr val="B7B7B7"/>
                        </a:buClr>
                        <a:buSzPts val="1000"/>
                        <a:buChar char="●"/>
                      </a:pPr>
                      <a:r>
                        <a:rPr lang="en" sz="1000">
                          <a:solidFill>
                            <a:srgbClr val="B7B7B7"/>
                          </a:solidFill>
                        </a:rPr>
                        <a:t>Desain, review, dan penyetujuan dari daftar fitur untuk app web</a:t>
                      </a:r>
                      <a:endParaRPr sz="1000">
                        <a:solidFill>
                          <a:srgbClr val="B7B7B7"/>
                        </a:solidFill>
                      </a:endParaRPr>
                    </a:p>
                  </a:txBody>
                  <a:tcPr marT="91425" marB="91425" marR="91425" marL="91425"/>
                </a:tc>
              </a:tr>
              <a:tr h="938100">
                <a:tc>
                  <a:txBody>
                    <a:bodyPr/>
                    <a:lstStyle/>
                    <a:p>
                      <a:pPr indent="0" lvl="0" marL="0" rtl="0" algn="l">
                        <a:spcBef>
                          <a:spcPts val="0"/>
                        </a:spcBef>
                        <a:spcAft>
                          <a:spcPts val="0"/>
                        </a:spcAft>
                        <a:buNone/>
                      </a:pPr>
                      <a:r>
                        <a:rPr b="1" lang="en" sz="1100">
                          <a:solidFill>
                            <a:srgbClr val="CCCCCC"/>
                          </a:solidFill>
                        </a:rPr>
                        <a:t>Integrasi desain &amp; pengembangan</a:t>
                      </a:r>
                      <a:endParaRPr b="1" sz="1100">
                        <a:solidFill>
                          <a:srgbClr val="CCCCCC"/>
                        </a:solidFill>
                      </a:endParaRPr>
                    </a:p>
                  </a:txBody>
                  <a:tcPr marT="91425" marB="91425" marR="91425" marL="91425"/>
                </a:tc>
                <a:tc>
                  <a:txBody>
                    <a:bodyPr/>
                    <a:lstStyle/>
                    <a:p>
                      <a:pPr indent="-292100" lvl="0" marL="457200" rtl="0" algn="l">
                        <a:spcBef>
                          <a:spcPts val="0"/>
                        </a:spcBef>
                        <a:spcAft>
                          <a:spcPts val="0"/>
                        </a:spcAft>
                        <a:buClr>
                          <a:srgbClr val="B7B7B7"/>
                        </a:buClr>
                        <a:buSzPts val="1000"/>
                        <a:buChar char="●"/>
                      </a:pPr>
                      <a:r>
                        <a:rPr lang="en" sz="1000">
                          <a:solidFill>
                            <a:srgbClr val="B7B7B7"/>
                          </a:solidFill>
                        </a:rPr>
                        <a:t>Mendesain dan mengembangkan struktur </a:t>
                      </a:r>
                      <a:r>
                        <a:rPr i="1" lang="en" sz="1000">
                          <a:solidFill>
                            <a:srgbClr val="B7B7B7"/>
                          </a:solidFill>
                        </a:rPr>
                        <a:t>database</a:t>
                      </a:r>
                      <a:endParaRPr i="1" sz="1000">
                        <a:solidFill>
                          <a:srgbClr val="B7B7B7"/>
                        </a:solidFill>
                      </a:endParaRPr>
                    </a:p>
                    <a:p>
                      <a:pPr indent="-292100" lvl="0" marL="457200" rtl="0" algn="l">
                        <a:spcBef>
                          <a:spcPts val="0"/>
                        </a:spcBef>
                        <a:spcAft>
                          <a:spcPts val="0"/>
                        </a:spcAft>
                        <a:buClr>
                          <a:srgbClr val="B7B7B7"/>
                        </a:buClr>
                        <a:buSzPts val="1000"/>
                        <a:buChar char="●"/>
                      </a:pPr>
                      <a:r>
                        <a:rPr lang="en" sz="1000">
                          <a:solidFill>
                            <a:srgbClr val="B7B7B7"/>
                          </a:solidFill>
                        </a:rPr>
                        <a:t>Pengembangan skema navigasi dari portal web</a:t>
                      </a:r>
                      <a:endParaRPr sz="1000">
                        <a:solidFill>
                          <a:srgbClr val="B7B7B7"/>
                        </a:solidFill>
                      </a:endParaRPr>
                    </a:p>
                    <a:p>
                      <a:pPr indent="-292100" lvl="0" marL="457200" rtl="0" algn="l">
                        <a:spcBef>
                          <a:spcPts val="0"/>
                        </a:spcBef>
                        <a:spcAft>
                          <a:spcPts val="0"/>
                        </a:spcAft>
                        <a:buClr>
                          <a:srgbClr val="B7B7B7"/>
                        </a:buClr>
                        <a:buSzPts val="1000"/>
                        <a:buChar char="●"/>
                      </a:pPr>
                      <a:r>
                        <a:rPr lang="en" sz="1000">
                          <a:solidFill>
                            <a:srgbClr val="B7B7B7"/>
                          </a:solidFill>
                        </a:rPr>
                        <a:t>Mengembangkan dan mengintegrasi fitur-fitur</a:t>
                      </a:r>
                      <a:endParaRPr sz="1000">
                        <a:solidFill>
                          <a:srgbClr val="B7B7B7"/>
                        </a:solidFill>
                      </a:endParaRPr>
                    </a:p>
                    <a:p>
                      <a:pPr indent="-292100" lvl="0" marL="457200" rtl="0" algn="l">
                        <a:spcBef>
                          <a:spcPts val="0"/>
                        </a:spcBef>
                        <a:spcAft>
                          <a:spcPts val="0"/>
                        </a:spcAft>
                        <a:buClr>
                          <a:srgbClr val="B7B7B7"/>
                        </a:buClr>
                        <a:buSzPts val="1000"/>
                        <a:buChar char="●"/>
                      </a:pPr>
                      <a:r>
                        <a:rPr lang="en" sz="1000">
                          <a:solidFill>
                            <a:srgbClr val="B7B7B7"/>
                          </a:solidFill>
                        </a:rPr>
                        <a:t>Mendesain UI untuk aplikasi web</a:t>
                      </a:r>
                      <a:endParaRPr sz="1000">
                        <a:solidFill>
                          <a:srgbClr val="B7B7B7"/>
                        </a:solidFill>
                      </a:endParaRPr>
                    </a:p>
                    <a:p>
                      <a:pPr indent="-292100" lvl="0" marL="457200" rtl="0" algn="l">
                        <a:spcBef>
                          <a:spcPts val="0"/>
                        </a:spcBef>
                        <a:spcAft>
                          <a:spcPts val="0"/>
                        </a:spcAft>
                        <a:buClr>
                          <a:srgbClr val="B7B7B7"/>
                        </a:buClr>
                        <a:buSzPts val="1000"/>
                        <a:buChar char="●"/>
                      </a:pPr>
                      <a:r>
                        <a:rPr lang="en" sz="1000">
                          <a:solidFill>
                            <a:srgbClr val="B7B7B7"/>
                          </a:solidFill>
                        </a:rPr>
                        <a:t>Pengembangan aplikasi web</a:t>
                      </a:r>
                      <a:endParaRPr sz="1000">
                        <a:solidFill>
                          <a:srgbClr val="B7B7B7"/>
                        </a:solidFill>
                      </a:endParaRPr>
                    </a:p>
                  </a:txBody>
                  <a:tcPr marT="91425" marB="91425" marR="91425" marL="91425"/>
                </a:tc>
              </a:tr>
              <a:tr h="786800">
                <a:tc>
                  <a:txBody>
                    <a:bodyPr/>
                    <a:lstStyle/>
                    <a:p>
                      <a:pPr indent="0" lvl="0" marL="0" rtl="0" algn="l">
                        <a:spcBef>
                          <a:spcPts val="0"/>
                        </a:spcBef>
                        <a:spcAft>
                          <a:spcPts val="0"/>
                        </a:spcAft>
                        <a:buNone/>
                      </a:pPr>
                      <a:r>
                        <a:rPr b="1" lang="en" sz="1100">
                          <a:solidFill>
                            <a:srgbClr val="CCCCCC"/>
                          </a:solidFill>
                        </a:rPr>
                        <a:t>Testing</a:t>
                      </a:r>
                      <a:endParaRPr b="1" sz="1100">
                        <a:solidFill>
                          <a:srgbClr val="CCCCCC"/>
                        </a:solidFill>
                      </a:endParaRPr>
                    </a:p>
                  </a:txBody>
                  <a:tcPr marT="91425" marB="91425" marR="91425" marL="91425"/>
                </a:tc>
                <a:tc>
                  <a:txBody>
                    <a:bodyPr/>
                    <a:lstStyle/>
                    <a:p>
                      <a:pPr indent="-292100" lvl="0" marL="457200" rtl="0" algn="l">
                        <a:spcBef>
                          <a:spcPts val="0"/>
                        </a:spcBef>
                        <a:spcAft>
                          <a:spcPts val="0"/>
                        </a:spcAft>
                        <a:buClr>
                          <a:srgbClr val="B7B7B7"/>
                        </a:buClr>
                        <a:buSzPts val="1000"/>
                        <a:buChar char="●"/>
                      </a:pPr>
                      <a:r>
                        <a:rPr lang="en" sz="1000">
                          <a:solidFill>
                            <a:srgbClr val="B7B7B7"/>
                          </a:solidFill>
                        </a:rPr>
                        <a:t>Me-</a:t>
                      </a:r>
                      <a:r>
                        <a:rPr i="1" lang="en" sz="1000">
                          <a:solidFill>
                            <a:srgbClr val="B7B7B7"/>
                          </a:solidFill>
                        </a:rPr>
                        <a:t>review </a:t>
                      </a:r>
                      <a:r>
                        <a:rPr lang="en" sz="1000">
                          <a:solidFill>
                            <a:srgbClr val="B7B7B7"/>
                          </a:solidFill>
                        </a:rPr>
                        <a:t>kembali portal web</a:t>
                      </a:r>
                      <a:endParaRPr sz="1000">
                        <a:solidFill>
                          <a:srgbClr val="B7B7B7"/>
                        </a:solidFill>
                      </a:endParaRPr>
                    </a:p>
                    <a:p>
                      <a:pPr indent="-292100" lvl="0" marL="457200" rtl="0" algn="l">
                        <a:spcBef>
                          <a:spcPts val="0"/>
                        </a:spcBef>
                        <a:spcAft>
                          <a:spcPts val="0"/>
                        </a:spcAft>
                        <a:buClr>
                          <a:srgbClr val="B7B7B7"/>
                        </a:buClr>
                        <a:buSzPts val="1000"/>
                        <a:buChar char="●"/>
                      </a:pPr>
                      <a:r>
                        <a:rPr lang="en" sz="1000">
                          <a:solidFill>
                            <a:srgbClr val="B7B7B7"/>
                          </a:solidFill>
                        </a:rPr>
                        <a:t>Mengetes semua link, kolom-kolom, dan integrasi aplikasi untuk memastikan semuanya berjalan dengan baik</a:t>
                      </a:r>
                      <a:endParaRPr sz="1000">
                        <a:solidFill>
                          <a:srgbClr val="B7B7B7"/>
                        </a:solidFill>
                      </a:endParaRPr>
                    </a:p>
                    <a:p>
                      <a:pPr indent="-292100" lvl="0" marL="457200" rtl="0" algn="l">
                        <a:spcBef>
                          <a:spcPts val="0"/>
                        </a:spcBef>
                        <a:spcAft>
                          <a:spcPts val="0"/>
                        </a:spcAft>
                        <a:buClr>
                          <a:srgbClr val="B7B7B7"/>
                        </a:buClr>
                        <a:buSzPts val="1000"/>
                        <a:buChar char="●"/>
                      </a:pPr>
                      <a:r>
                        <a:rPr lang="en" sz="1000">
                          <a:solidFill>
                            <a:srgbClr val="B7B7B7"/>
                          </a:solidFill>
                        </a:rPr>
                        <a:t>Menyerahkan hasil akhir analisis tes untuk mendapatkan persetujuan</a:t>
                      </a:r>
                      <a:endParaRPr sz="1000">
                        <a:solidFill>
                          <a:srgbClr val="B7B7B7"/>
                        </a:solidFill>
                      </a:endParaRPr>
                    </a:p>
                  </a:txBody>
                  <a:tcPr marT="91425" marB="91425" marR="91425" marL="91425"/>
                </a:tc>
              </a:tr>
              <a:tr h="484175">
                <a:tc>
                  <a:txBody>
                    <a:bodyPr/>
                    <a:lstStyle/>
                    <a:p>
                      <a:pPr indent="0" lvl="0" marL="0" rtl="0" algn="l">
                        <a:spcBef>
                          <a:spcPts val="0"/>
                        </a:spcBef>
                        <a:spcAft>
                          <a:spcPts val="0"/>
                        </a:spcAft>
                        <a:buNone/>
                      </a:pPr>
                      <a:r>
                        <a:rPr b="1" i="1" lang="en" sz="1100">
                          <a:solidFill>
                            <a:srgbClr val="CCCCCC"/>
                          </a:solidFill>
                        </a:rPr>
                        <a:t>Final Handover</a:t>
                      </a:r>
                      <a:endParaRPr b="1" i="1" sz="1100">
                        <a:solidFill>
                          <a:srgbClr val="CCCCCC"/>
                        </a:solidFill>
                      </a:endParaRPr>
                    </a:p>
                  </a:txBody>
                  <a:tcPr marT="91425" marB="91425" marR="91425" marL="91425"/>
                </a:tc>
                <a:tc>
                  <a:txBody>
                    <a:bodyPr/>
                    <a:lstStyle/>
                    <a:p>
                      <a:pPr indent="-292100" lvl="0" marL="457200" rtl="0" algn="l">
                        <a:spcBef>
                          <a:spcPts val="0"/>
                        </a:spcBef>
                        <a:spcAft>
                          <a:spcPts val="0"/>
                        </a:spcAft>
                        <a:buClr>
                          <a:srgbClr val="B7B7B7"/>
                        </a:buClr>
                        <a:buSzPts val="1000"/>
                        <a:buChar char="●"/>
                      </a:pPr>
                      <a:r>
                        <a:rPr lang="en" sz="1000">
                          <a:solidFill>
                            <a:srgbClr val="B7B7B7"/>
                          </a:solidFill>
                        </a:rPr>
                        <a:t>Menyerahkan kepemilikan dari produk aplikasi web tersebut</a:t>
                      </a:r>
                      <a:endParaRPr sz="1000">
                        <a:solidFill>
                          <a:srgbClr val="B7B7B7"/>
                        </a:solidFill>
                      </a:endParaRPr>
                    </a:p>
                    <a:p>
                      <a:pPr indent="-292100" lvl="0" marL="457200" rtl="0" algn="l">
                        <a:spcBef>
                          <a:spcPts val="0"/>
                        </a:spcBef>
                        <a:spcAft>
                          <a:spcPts val="0"/>
                        </a:spcAft>
                        <a:buClr>
                          <a:srgbClr val="B7B7B7"/>
                        </a:buClr>
                        <a:buSzPts val="1000"/>
                        <a:buChar char="●"/>
                      </a:pPr>
                      <a:r>
                        <a:rPr lang="en" sz="1000">
                          <a:solidFill>
                            <a:srgbClr val="B7B7B7"/>
                          </a:solidFill>
                        </a:rPr>
                        <a:t>Peluncuran ke dalam server yang aktif</a:t>
                      </a:r>
                      <a:endParaRPr sz="1000">
                        <a:solidFill>
                          <a:srgbClr val="B7B7B7"/>
                        </a:solidFill>
                      </a:endParaRPr>
                    </a:p>
                  </a:txBody>
                  <a:tcPr marT="91425" marB="91425" marR="91425" marL="91425"/>
                </a:tc>
              </a:tr>
              <a:tr h="522000">
                <a:tc>
                  <a:txBody>
                    <a:bodyPr/>
                    <a:lstStyle/>
                    <a:p>
                      <a:pPr indent="0" lvl="0" marL="0" rtl="0" algn="l">
                        <a:spcBef>
                          <a:spcPts val="0"/>
                        </a:spcBef>
                        <a:spcAft>
                          <a:spcPts val="0"/>
                        </a:spcAft>
                        <a:buNone/>
                      </a:pPr>
                      <a:r>
                        <a:rPr b="1" i="1" lang="en" sz="1100">
                          <a:solidFill>
                            <a:srgbClr val="CCCCCC"/>
                          </a:solidFill>
                        </a:rPr>
                        <a:t>Maintenance </a:t>
                      </a:r>
                      <a:r>
                        <a:rPr b="1" lang="en" sz="1100">
                          <a:solidFill>
                            <a:srgbClr val="CCCCCC"/>
                          </a:solidFill>
                        </a:rPr>
                        <a:t>&amp;</a:t>
                      </a:r>
                      <a:r>
                        <a:rPr b="1" i="1" lang="en" sz="1100">
                          <a:solidFill>
                            <a:srgbClr val="CCCCCC"/>
                          </a:solidFill>
                        </a:rPr>
                        <a:t> Support</a:t>
                      </a:r>
                      <a:endParaRPr b="1" i="1" sz="1100">
                        <a:solidFill>
                          <a:srgbClr val="CCCCCC"/>
                        </a:solidFill>
                      </a:endParaRPr>
                    </a:p>
                  </a:txBody>
                  <a:tcPr marT="91425" marB="91425" marR="91425" marL="91425"/>
                </a:tc>
                <a:tc>
                  <a:txBody>
                    <a:bodyPr/>
                    <a:lstStyle/>
                    <a:p>
                      <a:pPr indent="-292100" lvl="0" marL="457200" rtl="0" algn="l">
                        <a:spcBef>
                          <a:spcPts val="0"/>
                        </a:spcBef>
                        <a:spcAft>
                          <a:spcPts val="0"/>
                        </a:spcAft>
                        <a:buClr>
                          <a:srgbClr val="B7B7B7"/>
                        </a:buClr>
                        <a:buSzPts val="1000"/>
                        <a:buChar char="●"/>
                      </a:pPr>
                      <a:r>
                        <a:rPr lang="en" sz="1000">
                          <a:solidFill>
                            <a:srgbClr val="B7B7B7"/>
                          </a:solidFill>
                        </a:rPr>
                        <a:t>Membentuk tim yang di dedikasikan untuk </a:t>
                      </a:r>
                      <a:r>
                        <a:rPr i="1" lang="en" sz="1000">
                          <a:solidFill>
                            <a:srgbClr val="B7B7B7"/>
                          </a:solidFill>
                        </a:rPr>
                        <a:t>maintenance</a:t>
                      </a:r>
                      <a:r>
                        <a:rPr lang="en" sz="1000">
                          <a:solidFill>
                            <a:srgbClr val="B7B7B7"/>
                          </a:solidFill>
                        </a:rPr>
                        <a:t> dan pelayanan</a:t>
                      </a:r>
                      <a:endParaRPr sz="1000">
                        <a:solidFill>
                          <a:srgbClr val="B7B7B7"/>
                        </a:solidFill>
                      </a:endParaRPr>
                    </a:p>
                    <a:p>
                      <a:pPr indent="-292100" lvl="0" marL="457200" rtl="0" algn="l">
                        <a:spcBef>
                          <a:spcPts val="0"/>
                        </a:spcBef>
                        <a:spcAft>
                          <a:spcPts val="0"/>
                        </a:spcAft>
                        <a:buClr>
                          <a:srgbClr val="B7B7B7"/>
                        </a:buClr>
                        <a:buSzPts val="1000"/>
                        <a:buChar char="●"/>
                      </a:pPr>
                      <a:r>
                        <a:rPr lang="en" sz="1000">
                          <a:solidFill>
                            <a:srgbClr val="B7B7B7"/>
                          </a:solidFill>
                        </a:rPr>
                        <a:t>Penambahan fitur-fitur baru atas izin pemilik aplikasi web</a:t>
                      </a:r>
                      <a:endParaRPr sz="1000">
                        <a:solidFill>
                          <a:srgbClr val="B7B7B7"/>
                        </a:solidFill>
                      </a:endParaRPr>
                    </a:p>
                  </a:txBody>
                  <a:tcPr marT="91425" marB="91425" marR="91425" marL="91425"/>
                </a:tc>
              </a:tr>
            </a:tbl>
          </a:graphicData>
        </a:graphic>
      </p:graphicFrame>
    </p:spTree>
  </p:cSld>
  <p:clrMapOvr>
    <a:masterClrMapping/>
  </p:clrMapOvr>
  <mc:AlternateContent>
    <mc:Choice Requires="p14">
      <p:transition spd="slow" p14:dur="1000">
        <p:p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Deliverables</a:t>
            </a:r>
            <a:endParaRPr>
              <a:latin typeface="Oswald"/>
              <a:ea typeface="Oswald"/>
              <a:cs typeface="Oswald"/>
              <a:sym typeface="Oswald"/>
            </a:endParaRPr>
          </a:p>
        </p:txBody>
      </p:sp>
      <p:pic>
        <p:nvPicPr>
          <p:cNvPr id="205" name="Google Shape;205;p23"/>
          <p:cNvPicPr preferRelativeResize="0"/>
          <p:nvPr/>
        </p:nvPicPr>
        <p:blipFill>
          <a:blip r:embed="rId4">
            <a:alphaModFix amt="63000"/>
          </a:blip>
          <a:stretch>
            <a:fillRect/>
          </a:stretch>
        </p:blipFill>
        <p:spPr>
          <a:xfrm>
            <a:off x="1297500" y="1145825"/>
            <a:ext cx="7168201" cy="3157400"/>
          </a:xfrm>
          <a:prstGeom prst="rect">
            <a:avLst/>
          </a:prstGeom>
          <a:noFill/>
          <a:ln>
            <a:noFill/>
          </a:ln>
        </p:spPr>
      </p:pic>
      <p:sp>
        <p:nvSpPr>
          <p:cNvPr id="206" name="Google Shape;206;p23"/>
          <p:cNvSpPr txBox="1"/>
          <p:nvPr/>
        </p:nvSpPr>
        <p:spPr>
          <a:xfrm>
            <a:off x="1297500" y="1307850"/>
            <a:ext cx="7168200" cy="334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FFFFFF"/>
                </a:solidFill>
                <a:latin typeface="Lato"/>
                <a:ea typeface="Lato"/>
                <a:cs typeface="Lato"/>
                <a:sym typeface="Lato"/>
              </a:rPr>
              <a:t>Sebagaimana yang sudah kita ketahui, di masa sekarang ini internet sudah menjadi kebutuhan primer bagi masyarakat. Berbagai hal dapat dilakukan secara daring, seperti sistem pembelajaran, pencarian informasi dan sebagainya. Oleh karena itu kami membuat web yang berisikan tentang bagaimana menjaga kesehatan dan pola hidup di masa pandemi ini.</a:t>
            </a:r>
            <a:endParaRPr>
              <a:solidFill>
                <a:srgbClr val="FFFFFF"/>
              </a:solidFill>
              <a:latin typeface="Lato"/>
              <a:ea typeface="Lato"/>
              <a:cs typeface="Lato"/>
              <a:sym typeface="Lato"/>
            </a:endParaRPr>
          </a:p>
          <a:p>
            <a:pPr indent="0" lvl="0" marL="0" rtl="0" algn="just">
              <a:spcBef>
                <a:spcPts val="0"/>
              </a:spcBef>
              <a:spcAft>
                <a:spcPts val="0"/>
              </a:spcAft>
              <a:buNone/>
            </a:pPr>
            <a:r>
              <a:t/>
            </a:r>
            <a:endParaRPr>
              <a:solidFill>
                <a:srgbClr val="FFFFFF"/>
              </a:solidFill>
              <a:latin typeface="Lato"/>
              <a:ea typeface="Lato"/>
              <a:cs typeface="Lato"/>
              <a:sym typeface="Lato"/>
            </a:endParaRPr>
          </a:p>
          <a:p>
            <a:pPr indent="0" lvl="0" marL="0" rtl="0" algn="just">
              <a:spcBef>
                <a:spcPts val="0"/>
              </a:spcBef>
              <a:spcAft>
                <a:spcPts val="0"/>
              </a:spcAft>
              <a:buNone/>
            </a:pPr>
            <a:r>
              <a:rPr lang="en">
                <a:solidFill>
                  <a:srgbClr val="FFFFFF"/>
                </a:solidFill>
                <a:latin typeface="Lato"/>
                <a:ea typeface="Lato"/>
                <a:cs typeface="Lato"/>
                <a:sym typeface="Lato"/>
              </a:rPr>
              <a:t>Manfaat kami membuat web ini adalah untuk menjaga kesehatan dan pola hidup di masa pandemi ini, yg dimana kita tau di masa pandemi sekarang diperlakukan PSBB, maka kami membuat web yang berisikan paduan-paduan berolahraga dirumah dan menjaga pola makan yang sehat, sebagai mana kita tau dari kedua itu adalah cara-cara menjaga kesehatan. Dan saya berharap dengan membuat web ini meningkatkan kesadaran masyarakat agar saling menjaga kesehatan dan juga mematuhi protokol kesehatan.	 </a:t>
            </a:r>
            <a:endParaRPr>
              <a:solidFill>
                <a:srgbClr val="FFFFFF"/>
              </a:solidFill>
              <a:latin typeface="Lato"/>
              <a:ea typeface="Lato"/>
              <a:cs typeface="Lato"/>
              <a:sym typeface="Lato"/>
            </a:endParaRPr>
          </a:p>
          <a:p>
            <a:pPr indent="0" lvl="0" marL="0" rtl="0" algn="just">
              <a:spcBef>
                <a:spcPts val="0"/>
              </a:spcBef>
              <a:spcAft>
                <a:spcPts val="0"/>
              </a:spcAft>
              <a:buNone/>
            </a:pPr>
            <a:r>
              <a:t/>
            </a:r>
            <a:endParaRPr>
              <a:solidFill>
                <a:srgbClr val="FFFFFF"/>
              </a:solidFill>
              <a:latin typeface="Lato"/>
              <a:ea typeface="Lato"/>
              <a:cs typeface="Lato"/>
              <a:sym typeface="Lato"/>
            </a:endParaRPr>
          </a:p>
          <a:p>
            <a:pPr indent="0" lvl="0" marL="0" rtl="0" algn="just">
              <a:spcBef>
                <a:spcPts val="0"/>
              </a:spcBef>
              <a:spcAft>
                <a:spcPts val="0"/>
              </a:spcAft>
              <a:buNone/>
            </a:pPr>
            <a:r>
              <a:t/>
            </a:r>
            <a:endParaRPr>
              <a:solidFill>
                <a:srgbClr val="FFFFFF"/>
              </a:solidFill>
              <a:latin typeface="Lato"/>
              <a:ea typeface="Lato"/>
              <a:cs typeface="Lato"/>
              <a:sym typeface="Lato"/>
            </a:endParaRPr>
          </a:p>
          <a:p>
            <a:pPr indent="0" lvl="0" marL="0" rtl="0" algn="just">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Tree>
  </p:cSld>
  <p:clrMapOvr>
    <a:masterClrMapping/>
  </p:clrMapOvr>
  <mc:AlternateContent>
    <mc:Choice Requires="p14">
      <p:transition spd="slow" p14:dur="10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Latar Belakang</a:t>
            </a:r>
            <a:endParaRPr>
              <a:latin typeface="Oswald"/>
              <a:ea typeface="Oswald"/>
              <a:cs typeface="Oswald"/>
              <a:sym typeface="Oswald"/>
            </a:endParaRPr>
          </a:p>
        </p:txBody>
      </p:sp>
      <p:sp>
        <p:nvSpPr>
          <p:cNvPr id="142" name="Google Shape;142;p14"/>
          <p:cNvSpPr txBox="1"/>
          <p:nvPr>
            <p:ph idx="1" type="body"/>
          </p:nvPr>
        </p:nvSpPr>
        <p:spPr>
          <a:xfrm>
            <a:off x="1297500" y="1307850"/>
            <a:ext cx="7038900" cy="3171000"/>
          </a:xfrm>
          <a:prstGeom prst="rect">
            <a:avLst/>
          </a:prstGeom>
        </p:spPr>
        <p:txBody>
          <a:bodyPr anchorCtr="0" anchor="t" bIns="91425" lIns="91425" spcFirstLastPara="1" rIns="91425" wrap="square" tIns="91425">
            <a:noAutofit/>
          </a:bodyPr>
          <a:lstStyle/>
          <a:p>
            <a:pPr indent="457200" lvl="0" marL="0" rtl="0" algn="just">
              <a:spcBef>
                <a:spcPts val="0"/>
              </a:spcBef>
              <a:spcAft>
                <a:spcPts val="1600"/>
              </a:spcAft>
              <a:buNone/>
            </a:pPr>
            <a:r>
              <a:rPr lang="en" sz="1400"/>
              <a:t>Kita tidak tahu kapan masa epidemik atau pun pandemik akan terjadi, terutama pada masa pandemik sekarang ini. Karena pada masa pandemi ini maka diterapkan  yang namanya </a:t>
            </a:r>
            <a:r>
              <a:rPr i="1" lang="en" sz="1400"/>
              <a:t>Social Distancing </a:t>
            </a:r>
            <a:r>
              <a:rPr lang="en" sz="1400"/>
              <a:t>atau disebut juga Pembatasan Sosial. </a:t>
            </a:r>
            <a:r>
              <a:rPr i="1" lang="en" sz="1400"/>
              <a:t>Social Distancing </a:t>
            </a:r>
            <a:r>
              <a:rPr lang="en" sz="1400"/>
              <a:t>adalah serangkaian tindakan intervensi non farmasi yang dimaksudkan untuk mencegah penyakit menular dengan jarak fisik antara satu orang dan orang lain serta mengurangi jumlah orang yang  melakukan kontak dekat satu sama lain. Salah satunya adalah selalu tetap di rumah selama mungkin jika tidak ada keperluan penting. Tetapi pada saat ini masih banyak orang yang tidak mematuhi </a:t>
            </a:r>
            <a:r>
              <a:rPr i="1" lang="en" sz="1400"/>
              <a:t>Social Distancing</a:t>
            </a:r>
            <a:r>
              <a:rPr lang="en" sz="1400"/>
              <a:t> dikarenakan tidak betahnya di rumah. Oleh maka itu, kami menciptakan proposal website yang bernama DemicLife. DemicLife adalah website edukasi yang bertentang cara melakukan </a:t>
            </a:r>
            <a:r>
              <a:rPr i="1" lang="en" sz="1400"/>
              <a:t>Social Distancing </a:t>
            </a:r>
            <a:r>
              <a:rPr lang="en" sz="1400"/>
              <a:t>dan cara mengaplikasikannya dalam kehidupan sehari-hari</a:t>
            </a:r>
            <a:r>
              <a:rPr i="1" lang="en" sz="1400"/>
              <a:t>.</a:t>
            </a:r>
            <a:endParaRPr i="1" sz="1400"/>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p15"/>
          <p:cNvPicPr preferRelativeResize="0"/>
          <p:nvPr/>
        </p:nvPicPr>
        <p:blipFill>
          <a:blip r:embed="rId4">
            <a:alphaModFix amt="50000"/>
          </a:blip>
          <a:stretch>
            <a:fillRect/>
          </a:stretch>
        </p:blipFill>
        <p:spPr>
          <a:xfrm>
            <a:off x="152975" y="1311350"/>
            <a:ext cx="4837750" cy="2686324"/>
          </a:xfrm>
          <a:prstGeom prst="rect">
            <a:avLst/>
          </a:prstGeom>
          <a:noFill/>
          <a:ln>
            <a:noFill/>
          </a:ln>
        </p:spPr>
      </p:pic>
      <p:sp>
        <p:nvSpPr>
          <p:cNvPr id="148" name="Google Shape;148;p15"/>
          <p:cNvSpPr txBox="1"/>
          <p:nvPr>
            <p:ph type="title"/>
          </p:nvPr>
        </p:nvSpPr>
        <p:spPr>
          <a:xfrm>
            <a:off x="823850" y="1713450"/>
            <a:ext cx="4587000" cy="171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400">
                <a:latin typeface="Comfortaa"/>
                <a:ea typeface="Comfortaa"/>
                <a:cs typeface="Comfortaa"/>
                <a:sym typeface="Comfortaa"/>
              </a:rPr>
              <a:t>Ruang Lingkup Proyek </a:t>
            </a:r>
            <a:endParaRPr b="1" sz="3400">
              <a:latin typeface="Comfortaa"/>
              <a:ea typeface="Comfortaa"/>
              <a:cs typeface="Comfortaa"/>
              <a:sym typeface="Comfortaa"/>
            </a:endParaRPr>
          </a:p>
          <a:p>
            <a:pPr indent="0" lvl="0" marL="0" rtl="0" algn="l">
              <a:spcBef>
                <a:spcPts val="0"/>
              </a:spcBef>
              <a:spcAft>
                <a:spcPts val="0"/>
              </a:spcAft>
              <a:buNone/>
            </a:pPr>
            <a:r>
              <a:rPr b="1" lang="en" sz="3400">
                <a:latin typeface="Comfortaa"/>
                <a:ea typeface="Comfortaa"/>
                <a:cs typeface="Comfortaa"/>
                <a:sym typeface="Comfortaa"/>
              </a:rPr>
              <a:t>(Project Scope)</a:t>
            </a:r>
            <a:endParaRPr b="1" sz="3400">
              <a:latin typeface="Comfortaa"/>
              <a:ea typeface="Comfortaa"/>
              <a:cs typeface="Comfortaa"/>
              <a:sym typeface="Comfortaa"/>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6"/>
          <p:cNvSpPr txBox="1"/>
          <p:nvPr>
            <p:ph type="title"/>
          </p:nvPr>
        </p:nvSpPr>
        <p:spPr>
          <a:xfrm>
            <a:off x="1233450" y="2392575"/>
            <a:ext cx="7038900" cy="4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Tujuan DemicLife</a:t>
            </a:r>
            <a:endParaRPr>
              <a:latin typeface="Oswald"/>
              <a:ea typeface="Oswald"/>
              <a:cs typeface="Oswald"/>
              <a:sym typeface="Oswald"/>
            </a:endParaRPr>
          </a:p>
        </p:txBody>
      </p:sp>
      <p:sp>
        <p:nvSpPr>
          <p:cNvPr id="154" name="Google Shape;154;p16"/>
          <p:cNvSpPr txBox="1"/>
          <p:nvPr>
            <p:ph idx="1" type="body"/>
          </p:nvPr>
        </p:nvSpPr>
        <p:spPr>
          <a:xfrm>
            <a:off x="1233450" y="3179350"/>
            <a:ext cx="7038900" cy="1263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en" sz="1400"/>
              <a:t>Memperluas himbauan masyarakat untuk melakukan </a:t>
            </a:r>
            <a:r>
              <a:rPr i="1" lang="en" sz="1400"/>
              <a:t>Social Distancing</a:t>
            </a:r>
            <a:endParaRPr i="1" sz="1400"/>
          </a:p>
          <a:p>
            <a:pPr indent="-317500" lvl="0" marL="457200" rtl="0" algn="just">
              <a:spcBef>
                <a:spcPts val="0"/>
              </a:spcBef>
              <a:spcAft>
                <a:spcPts val="0"/>
              </a:spcAft>
              <a:buSzPts val="1400"/>
              <a:buAutoNum type="arabicPeriod"/>
            </a:pPr>
            <a:r>
              <a:rPr lang="en" sz="1400"/>
              <a:t>Memberikan saran dalam menjaga kesehatan dan kebugaran</a:t>
            </a:r>
            <a:endParaRPr sz="1400"/>
          </a:p>
          <a:p>
            <a:pPr indent="-317500" lvl="0" marL="457200" rtl="0" algn="just">
              <a:spcBef>
                <a:spcPts val="0"/>
              </a:spcBef>
              <a:spcAft>
                <a:spcPts val="0"/>
              </a:spcAft>
              <a:buSzPts val="1400"/>
              <a:buAutoNum type="arabicPeriod"/>
            </a:pPr>
            <a:r>
              <a:rPr lang="en" sz="1400"/>
              <a:t>Membantu masyarakat dengan cara memberikan </a:t>
            </a:r>
            <a:r>
              <a:rPr i="1" lang="en" sz="1400"/>
              <a:t>tips &amp; tricks </a:t>
            </a:r>
            <a:r>
              <a:rPr lang="en" sz="1400"/>
              <a:t>cara melewati kehidupan sehari-hari dalam suasana kehidupan pandemik begitu pula epidemik</a:t>
            </a:r>
            <a:endParaRPr sz="1400"/>
          </a:p>
        </p:txBody>
      </p:sp>
      <p:sp>
        <p:nvSpPr>
          <p:cNvPr id="155" name="Google Shape;155;p16"/>
          <p:cNvSpPr txBox="1"/>
          <p:nvPr>
            <p:ph type="title"/>
          </p:nvPr>
        </p:nvSpPr>
        <p:spPr>
          <a:xfrm>
            <a:off x="1233450" y="431575"/>
            <a:ext cx="7038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Ruang Lingkup Proyek</a:t>
            </a:r>
            <a:endParaRPr>
              <a:latin typeface="Oswald"/>
              <a:ea typeface="Oswald"/>
              <a:cs typeface="Oswald"/>
              <a:sym typeface="Oswald"/>
            </a:endParaRPr>
          </a:p>
        </p:txBody>
      </p:sp>
      <p:sp>
        <p:nvSpPr>
          <p:cNvPr id="156" name="Google Shape;156;p16"/>
          <p:cNvSpPr txBox="1"/>
          <p:nvPr>
            <p:ph idx="1" type="body"/>
          </p:nvPr>
        </p:nvSpPr>
        <p:spPr>
          <a:xfrm>
            <a:off x="1233450" y="1180150"/>
            <a:ext cx="7038900" cy="1263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t>DemicLife bertujuan untuk mereka yang ingin butuh bantuan dalam menghadapi suasana pandemik atau epidemik. DemicLife ditujukan untuk masyarakat umum supaya mereka mendapat himbauan untuk melakukan </a:t>
            </a:r>
            <a:r>
              <a:rPr i="1" lang="en" sz="1400"/>
              <a:t>Social Distancing, </a:t>
            </a:r>
            <a:r>
              <a:rPr lang="en" sz="1400"/>
              <a:t>menjaga kesehatan, dan membantu menghadapi kehidupan sehari-hari agar tidak melanggar protokol kesehatan. </a:t>
            </a:r>
            <a:endParaRPr sz="1400"/>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pic>
        <p:nvPicPr>
          <p:cNvPr id="161" name="Google Shape;161;p17"/>
          <p:cNvPicPr preferRelativeResize="0"/>
          <p:nvPr/>
        </p:nvPicPr>
        <p:blipFill>
          <a:blip r:embed="rId4">
            <a:alphaModFix amt="85000"/>
          </a:blip>
          <a:stretch>
            <a:fillRect/>
          </a:stretch>
        </p:blipFill>
        <p:spPr>
          <a:xfrm>
            <a:off x="410700" y="1219200"/>
            <a:ext cx="4587000" cy="2857500"/>
          </a:xfrm>
          <a:prstGeom prst="rect">
            <a:avLst/>
          </a:prstGeom>
          <a:noFill/>
          <a:ln>
            <a:noFill/>
          </a:ln>
        </p:spPr>
      </p:pic>
      <p:sp>
        <p:nvSpPr>
          <p:cNvPr id="162" name="Google Shape;162;p17"/>
          <p:cNvSpPr txBox="1"/>
          <p:nvPr>
            <p:ph type="title"/>
          </p:nvPr>
        </p:nvSpPr>
        <p:spPr>
          <a:xfrm>
            <a:off x="499825" y="811200"/>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400">
                <a:solidFill>
                  <a:srgbClr val="000000"/>
                </a:solidFill>
                <a:latin typeface="Comfortaa"/>
                <a:ea typeface="Comfortaa"/>
                <a:cs typeface="Comfortaa"/>
                <a:sym typeface="Comfortaa"/>
              </a:rPr>
              <a:t>Manajemen Proyek</a:t>
            </a:r>
            <a:endParaRPr b="1" sz="3400">
              <a:solidFill>
                <a:srgbClr val="000000"/>
              </a:solidFill>
              <a:latin typeface="Comfortaa"/>
              <a:ea typeface="Comfortaa"/>
              <a:cs typeface="Comfortaa"/>
              <a:sym typeface="Comfortaa"/>
            </a:endParaRPr>
          </a:p>
          <a:p>
            <a:pPr indent="0" lvl="0" marL="0" rtl="0" algn="l">
              <a:spcBef>
                <a:spcPts val="0"/>
              </a:spcBef>
              <a:spcAft>
                <a:spcPts val="0"/>
              </a:spcAft>
              <a:buNone/>
            </a:pPr>
            <a:r>
              <a:t/>
            </a:r>
            <a:endParaRPr sz="13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Struktur Proyek</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Jadwal Pelaksanaan</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Tim dan Pembagian Kerja</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Manajemen Komunikasi</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Fase - Fase Proyek</a:t>
            </a:r>
            <a:endParaRPr sz="1400">
              <a:solidFill>
                <a:srgbClr val="000000"/>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3798900" cy="11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Oswald"/>
                <a:ea typeface="Oswald"/>
                <a:cs typeface="Oswald"/>
                <a:sym typeface="Oswald"/>
              </a:rPr>
              <a:t>Struktur Proyek</a:t>
            </a:r>
            <a:endParaRPr sz="4000">
              <a:latin typeface="Oswald"/>
              <a:ea typeface="Oswald"/>
              <a:cs typeface="Oswald"/>
              <a:sym typeface="Oswald"/>
            </a:endParaRPr>
          </a:p>
        </p:txBody>
      </p:sp>
      <p:sp>
        <p:nvSpPr>
          <p:cNvPr id="168" name="Google Shape;168;p18"/>
          <p:cNvSpPr txBox="1"/>
          <p:nvPr>
            <p:ph idx="1" type="body"/>
          </p:nvPr>
        </p:nvSpPr>
        <p:spPr>
          <a:xfrm>
            <a:off x="1297500" y="1363800"/>
            <a:ext cx="3798900" cy="2415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500"/>
              <a:t>Seorang manajer proyek akan dipilih untuk memberikan pengarahan dan informasi kepada anggota proyek yang lain, yang nantinya diharapkan dapat menciptakan solusi desain dan pengembangan bagi aplikasi web kami.</a:t>
            </a:r>
            <a:endParaRPr sz="1500"/>
          </a:p>
          <a:p>
            <a:pPr indent="0" lvl="0" marL="0" rtl="0" algn="just">
              <a:spcBef>
                <a:spcPts val="0"/>
              </a:spcBef>
              <a:spcAft>
                <a:spcPts val="1600"/>
              </a:spcAft>
              <a:buNone/>
            </a:pPr>
            <a:r>
              <a:t/>
            </a:r>
            <a:endParaRPr/>
          </a:p>
        </p:txBody>
      </p:sp>
      <p:pic>
        <p:nvPicPr>
          <p:cNvPr id="169" name="Google Shape;169;p18"/>
          <p:cNvPicPr preferRelativeResize="0"/>
          <p:nvPr/>
        </p:nvPicPr>
        <p:blipFill>
          <a:blip r:embed="rId4">
            <a:alphaModFix/>
          </a:blip>
          <a:stretch>
            <a:fillRect/>
          </a:stretch>
        </p:blipFill>
        <p:spPr>
          <a:xfrm>
            <a:off x="5657525" y="547450"/>
            <a:ext cx="1920901" cy="1920901"/>
          </a:xfrm>
          <a:prstGeom prst="rect">
            <a:avLst/>
          </a:prstGeom>
          <a:noFill/>
          <a:ln>
            <a:noFill/>
          </a:ln>
        </p:spPr>
      </p:pic>
      <p:pic>
        <p:nvPicPr>
          <p:cNvPr id="170" name="Google Shape;170;p18"/>
          <p:cNvPicPr preferRelativeResize="0"/>
          <p:nvPr/>
        </p:nvPicPr>
        <p:blipFill>
          <a:blip r:embed="rId4">
            <a:alphaModFix/>
          </a:blip>
          <a:stretch>
            <a:fillRect/>
          </a:stretch>
        </p:blipFill>
        <p:spPr>
          <a:xfrm>
            <a:off x="5657525" y="2927475"/>
            <a:ext cx="1920901" cy="1920901"/>
          </a:xfrm>
          <a:prstGeom prst="rect">
            <a:avLst/>
          </a:prstGeom>
          <a:noFill/>
          <a:ln>
            <a:noFill/>
          </a:ln>
        </p:spPr>
      </p:pic>
      <p:pic>
        <p:nvPicPr>
          <p:cNvPr id="171" name="Google Shape;171;p18"/>
          <p:cNvPicPr preferRelativeResize="0"/>
          <p:nvPr/>
        </p:nvPicPr>
        <p:blipFill>
          <a:blip r:embed="rId4">
            <a:alphaModFix/>
          </a:blip>
          <a:stretch>
            <a:fillRect/>
          </a:stretch>
        </p:blipFill>
        <p:spPr>
          <a:xfrm>
            <a:off x="3047375" y="2927475"/>
            <a:ext cx="1920901" cy="1920901"/>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19"/>
          <p:cNvPicPr preferRelativeResize="0"/>
          <p:nvPr/>
        </p:nvPicPr>
        <p:blipFill>
          <a:blip r:embed="rId4">
            <a:alphaModFix/>
          </a:blip>
          <a:stretch>
            <a:fillRect/>
          </a:stretch>
        </p:blipFill>
        <p:spPr>
          <a:xfrm>
            <a:off x="857875" y="453550"/>
            <a:ext cx="3106451" cy="1928250"/>
          </a:xfrm>
          <a:prstGeom prst="rect">
            <a:avLst/>
          </a:prstGeom>
          <a:noFill/>
          <a:ln>
            <a:noFill/>
          </a:ln>
        </p:spPr>
      </p:pic>
      <p:pic>
        <p:nvPicPr>
          <p:cNvPr id="177" name="Google Shape;177;p19"/>
          <p:cNvPicPr preferRelativeResize="0"/>
          <p:nvPr/>
        </p:nvPicPr>
        <p:blipFill>
          <a:blip r:embed="rId5">
            <a:alphaModFix amt="90000"/>
          </a:blip>
          <a:stretch>
            <a:fillRect/>
          </a:stretch>
        </p:blipFill>
        <p:spPr>
          <a:xfrm>
            <a:off x="2304397" y="1996000"/>
            <a:ext cx="4606549" cy="1836176"/>
          </a:xfrm>
          <a:prstGeom prst="rect">
            <a:avLst/>
          </a:prstGeom>
          <a:noFill/>
          <a:ln>
            <a:noFill/>
          </a:ln>
        </p:spPr>
      </p:pic>
      <p:sp>
        <p:nvSpPr>
          <p:cNvPr id="178" name="Google Shape;178;p19"/>
          <p:cNvSpPr txBox="1"/>
          <p:nvPr>
            <p:ph type="title"/>
          </p:nvPr>
        </p:nvSpPr>
        <p:spPr>
          <a:xfrm>
            <a:off x="1409700" y="820050"/>
            <a:ext cx="21552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783F04"/>
                </a:solidFill>
                <a:latin typeface="Oswald"/>
                <a:ea typeface="Oswald"/>
                <a:cs typeface="Oswald"/>
                <a:sym typeface="Oswald"/>
              </a:rPr>
              <a:t>Jadwal  Pelaksanaan</a:t>
            </a:r>
            <a:endParaRPr sz="3200">
              <a:solidFill>
                <a:srgbClr val="783F04"/>
              </a:solidFill>
              <a:latin typeface="Oswald"/>
              <a:ea typeface="Oswald"/>
              <a:cs typeface="Oswald"/>
              <a:sym typeface="Oswald"/>
            </a:endParaRPr>
          </a:p>
        </p:txBody>
      </p:sp>
      <p:sp>
        <p:nvSpPr>
          <p:cNvPr id="179" name="Google Shape;179;p19"/>
          <p:cNvSpPr txBox="1"/>
          <p:nvPr>
            <p:ph idx="2" type="body"/>
          </p:nvPr>
        </p:nvSpPr>
        <p:spPr>
          <a:xfrm>
            <a:off x="2233050" y="2305425"/>
            <a:ext cx="4677900" cy="16530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783F04"/>
              </a:buClr>
              <a:buSzPts val="1300"/>
              <a:buAutoNum type="arabicPeriod"/>
            </a:pPr>
            <a:r>
              <a:rPr lang="en">
                <a:solidFill>
                  <a:srgbClr val="783F04"/>
                </a:solidFill>
              </a:rPr>
              <a:t>12 Oktober 2020		= Presentasi Proposal I</a:t>
            </a:r>
            <a:endParaRPr>
              <a:solidFill>
                <a:srgbClr val="783F04"/>
              </a:solidFill>
            </a:endParaRPr>
          </a:p>
          <a:p>
            <a:pPr indent="-311150" lvl="0" marL="457200" rtl="0" algn="l">
              <a:lnSpc>
                <a:spcPct val="115000"/>
              </a:lnSpc>
              <a:spcBef>
                <a:spcPts val="0"/>
              </a:spcBef>
              <a:spcAft>
                <a:spcPts val="0"/>
              </a:spcAft>
              <a:buClr>
                <a:srgbClr val="783F04"/>
              </a:buClr>
              <a:buSzPts val="1300"/>
              <a:buAutoNum type="arabicPeriod"/>
            </a:pPr>
            <a:r>
              <a:rPr lang="en">
                <a:solidFill>
                  <a:srgbClr val="783F04"/>
                </a:solidFill>
              </a:rPr>
              <a:t>15 Oktober 2020		= Presentasi Proposal II</a:t>
            </a:r>
            <a:endParaRPr>
              <a:solidFill>
                <a:srgbClr val="783F04"/>
              </a:solidFill>
            </a:endParaRPr>
          </a:p>
          <a:p>
            <a:pPr indent="-311150" lvl="0" marL="457200" rtl="0" algn="l">
              <a:lnSpc>
                <a:spcPct val="115000"/>
              </a:lnSpc>
              <a:spcBef>
                <a:spcPts val="0"/>
              </a:spcBef>
              <a:spcAft>
                <a:spcPts val="0"/>
              </a:spcAft>
              <a:buClr>
                <a:srgbClr val="783F04"/>
              </a:buClr>
              <a:buSzPts val="1300"/>
              <a:buAutoNum type="arabicPeriod"/>
            </a:pPr>
            <a:r>
              <a:rPr lang="en">
                <a:solidFill>
                  <a:srgbClr val="783F04"/>
                </a:solidFill>
              </a:rPr>
              <a:t>16 &amp; 19 November	 2020	= Presentasi Progres Tahap 1</a:t>
            </a:r>
            <a:endParaRPr>
              <a:solidFill>
                <a:srgbClr val="783F04"/>
              </a:solidFill>
            </a:endParaRPr>
          </a:p>
          <a:p>
            <a:pPr indent="-311150" lvl="0" marL="457200" rtl="0" algn="l">
              <a:lnSpc>
                <a:spcPct val="115000"/>
              </a:lnSpc>
              <a:spcBef>
                <a:spcPts val="0"/>
              </a:spcBef>
              <a:spcAft>
                <a:spcPts val="0"/>
              </a:spcAft>
              <a:buClr>
                <a:srgbClr val="783F04"/>
              </a:buClr>
              <a:buSzPts val="1300"/>
              <a:buAutoNum type="arabicPeriod"/>
            </a:pPr>
            <a:r>
              <a:rPr lang="en">
                <a:solidFill>
                  <a:srgbClr val="783F04"/>
                </a:solidFill>
              </a:rPr>
              <a:t>14 &amp; 17 Desember	 2020	= Presentasi Akhir dan Demo</a:t>
            </a:r>
            <a:endParaRPr>
              <a:solidFill>
                <a:srgbClr val="783F04"/>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pic>
        <p:nvPicPr>
          <p:cNvPr id="184" name="Google Shape;184;p20"/>
          <p:cNvPicPr preferRelativeResize="0"/>
          <p:nvPr/>
        </p:nvPicPr>
        <p:blipFill>
          <a:blip r:embed="rId4">
            <a:alphaModFix amt="41000"/>
          </a:blip>
          <a:stretch>
            <a:fillRect/>
          </a:stretch>
        </p:blipFill>
        <p:spPr>
          <a:xfrm>
            <a:off x="664450" y="1360600"/>
            <a:ext cx="3676798" cy="2828052"/>
          </a:xfrm>
          <a:prstGeom prst="rect">
            <a:avLst/>
          </a:prstGeom>
          <a:noFill/>
          <a:ln>
            <a:noFill/>
          </a:ln>
        </p:spPr>
      </p:pic>
      <p:pic>
        <p:nvPicPr>
          <p:cNvPr id="185" name="Google Shape;185;p20"/>
          <p:cNvPicPr preferRelativeResize="0"/>
          <p:nvPr/>
        </p:nvPicPr>
        <p:blipFill>
          <a:blip r:embed="rId4">
            <a:alphaModFix amt="41000"/>
          </a:blip>
          <a:stretch>
            <a:fillRect/>
          </a:stretch>
        </p:blipFill>
        <p:spPr>
          <a:xfrm>
            <a:off x="5167825" y="1844775"/>
            <a:ext cx="3036303" cy="1859550"/>
          </a:xfrm>
          <a:prstGeom prst="rect">
            <a:avLst/>
          </a:prstGeom>
          <a:noFill/>
          <a:ln>
            <a:noFill/>
          </a:ln>
        </p:spPr>
      </p:pic>
      <p:sp>
        <p:nvSpPr>
          <p:cNvPr id="186" name="Google Shape;186;p20"/>
          <p:cNvSpPr txBox="1"/>
          <p:nvPr>
            <p:ph type="title"/>
          </p:nvPr>
        </p:nvSpPr>
        <p:spPr>
          <a:xfrm>
            <a:off x="5307900" y="2164350"/>
            <a:ext cx="3036300" cy="12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Oswald"/>
                <a:ea typeface="Oswald"/>
                <a:cs typeface="Oswald"/>
                <a:sym typeface="Oswald"/>
              </a:rPr>
              <a:t>Tim dan Pembagian Kerja</a:t>
            </a:r>
            <a:endParaRPr sz="3200">
              <a:latin typeface="Oswald"/>
              <a:ea typeface="Oswald"/>
              <a:cs typeface="Oswald"/>
              <a:sym typeface="Oswald"/>
            </a:endParaRPr>
          </a:p>
        </p:txBody>
      </p:sp>
      <p:sp>
        <p:nvSpPr>
          <p:cNvPr id="187" name="Google Shape;187;p20"/>
          <p:cNvSpPr txBox="1"/>
          <p:nvPr>
            <p:ph idx="2" type="body"/>
          </p:nvPr>
        </p:nvSpPr>
        <p:spPr>
          <a:xfrm>
            <a:off x="588250" y="1491450"/>
            <a:ext cx="3676800" cy="2566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en" sz="1400"/>
              <a:t>Ery Harinanto = Berperan sebagai pemimpin dalam proyek DemicLife serta memabantu dalam hal programming maupun desain</a:t>
            </a:r>
            <a:endParaRPr sz="1400"/>
          </a:p>
          <a:p>
            <a:pPr indent="-317500" lvl="0" marL="457200" rtl="0" algn="just">
              <a:spcBef>
                <a:spcPts val="0"/>
              </a:spcBef>
              <a:spcAft>
                <a:spcPts val="0"/>
              </a:spcAft>
              <a:buClr>
                <a:srgbClr val="FFFFFF"/>
              </a:buClr>
              <a:buSzPts val="1400"/>
              <a:buAutoNum type="arabicPeriod"/>
            </a:pPr>
            <a:r>
              <a:rPr lang="en" sz="1400">
                <a:solidFill>
                  <a:srgbClr val="FFFFFF"/>
                </a:solidFill>
                <a:latin typeface="Roboto"/>
                <a:ea typeface="Roboto"/>
                <a:cs typeface="Roboto"/>
                <a:sym typeface="Roboto"/>
              </a:rPr>
              <a:t>Muhammad Zaki Mufiih Tri Shafwan = Berperan sebagai programmer utama untuk website DemicLife</a:t>
            </a:r>
            <a:endParaRPr sz="1400">
              <a:solidFill>
                <a:srgbClr val="FFFFFF"/>
              </a:solidFill>
              <a:latin typeface="Roboto"/>
              <a:ea typeface="Roboto"/>
              <a:cs typeface="Roboto"/>
              <a:sym typeface="Roboto"/>
            </a:endParaRPr>
          </a:p>
          <a:p>
            <a:pPr indent="-317500" lvl="0" marL="457200" rtl="0" algn="just">
              <a:spcBef>
                <a:spcPts val="0"/>
              </a:spcBef>
              <a:spcAft>
                <a:spcPts val="0"/>
              </a:spcAft>
              <a:buClr>
                <a:srgbClr val="FFFFFF"/>
              </a:buClr>
              <a:buSzPts val="1400"/>
              <a:buFont typeface="Roboto"/>
              <a:buAutoNum type="arabicPeriod"/>
            </a:pPr>
            <a:r>
              <a:rPr lang="en" sz="1400">
                <a:solidFill>
                  <a:srgbClr val="FFFFFF"/>
                </a:solidFill>
                <a:latin typeface="Roboto"/>
                <a:ea typeface="Roboto"/>
                <a:cs typeface="Roboto"/>
                <a:sym typeface="Roboto"/>
              </a:rPr>
              <a:t>Muhammad Fadil Adha = Berperan sebagai desainer utama untuk website DemicLife</a:t>
            </a:r>
            <a:endParaRPr sz="1400">
              <a:solidFill>
                <a:srgbClr val="FFFFFF"/>
              </a:solidFill>
              <a:latin typeface="Roboto"/>
              <a:ea typeface="Roboto"/>
              <a:cs typeface="Roboto"/>
              <a:sym typeface="Roboto"/>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Manajemen Komunikasi</a:t>
            </a:r>
            <a:endParaRPr>
              <a:latin typeface="Oswald"/>
              <a:ea typeface="Oswald"/>
              <a:cs typeface="Oswald"/>
              <a:sym typeface="Oswald"/>
            </a:endParaRPr>
          </a:p>
        </p:txBody>
      </p:sp>
      <p:sp>
        <p:nvSpPr>
          <p:cNvPr id="193" name="Google Shape;193;p21"/>
          <p:cNvSpPr txBox="1"/>
          <p:nvPr>
            <p:ph idx="1" type="body"/>
          </p:nvPr>
        </p:nvSpPr>
        <p:spPr>
          <a:xfrm>
            <a:off x="1297500" y="1278150"/>
            <a:ext cx="7038900" cy="28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Didalam hal berkomunikasi dengan sesama anggota dalam proyek ini, kami menggunakan lebih dari satu macam cara berkomunikasi untuk memastikan kinerja setiap anggota proyek kami agar lebih sinergis dan lebih efisien dalam proses pengembangan aplikasi web kami.</a:t>
            </a:r>
            <a:endParaRPr sz="1400"/>
          </a:p>
          <a:p>
            <a:pPr indent="0" lvl="0" marL="0" rtl="0" algn="l">
              <a:spcBef>
                <a:spcPts val="1600"/>
              </a:spcBef>
              <a:spcAft>
                <a:spcPts val="0"/>
              </a:spcAft>
              <a:buNone/>
            </a:pPr>
            <a:r>
              <a:rPr lang="en" sz="1400"/>
              <a:t>Bentuk komunikasi yang kami pakai, yakni:</a:t>
            </a:r>
            <a:endParaRPr sz="1400"/>
          </a:p>
          <a:p>
            <a:pPr indent="-317500" lvl="0" marL="457200" rtl="0" algn="l">
              <a:spcBef>
                <a:spcPts val="1600"/>
              </a:spcBef>
              <a:spcAft>
                <a:spcPts val="0"/>
              </a:spcAft>
              <a:buSzPts val="1400"/>
              <a:buChar char="●"/>
            </a:pPr>
            <a:r>
              <a:rPr lang="en" sz="1400"/>
              <a:t>Video conference : Google meeting dan Zoom meeting</a:t>
            </a:r>
            <a:endParaRPr sz="1400"/>
          </a:p>
          <a:p>
            <a:pPr indent="-317500" lvl="0" marL="457200" rtl="0" algn="l">
              <a:spcBef>
                <a:spcPts val="0"/>
              </a:spcBef>
              <a:spcAft>
                <a:spcPts val="0"/>
              </a:spcAft>
              <a:buSzPts val="1400"/>
              <a:buChar char="●"/>
            </a:pPr>
            <a:r>
              <a:rPr lang="en" sz="1400"/>
              <a:t>Email : Gmail</a:t>
            </a:r>
            <a:endParaRPr sz="1400"/>
          </a:p>
          <a:p>
            <a:pPr indent="-317500" lvl="0" marL="457200" rtl="0" algn="l">
              <a:spcBef>
                <a:spcPts val="0"/>
              </a:spcBef>
              <a:spcAft>
                <a:spcPts val="0"/>
              </a:spcAft>
              <a:buSzPts val="1400"/>
              <a:buChar char="●"/>
            </a:pPr>
            <a:r>
              <a:rPr lang="en" sz="1400"/>
              <a:t>Texting : Line chat dan Whatsapp</a:t>
            </a:r>
            <a:endParaRPr sz="1400"/>
          </a:p>
          <a:p>
            <a:pPr indent="-317500" lvl="0" marL="457200" rtl="0" algn="l">
              <a:spcBef>
                <a:spcPts val="0"/>
              </a:spcBef>
              <a:spcAft>
                <a:spcPts val="0"/>
              </a:spcAft>
              <a:buSzPts val="1400"/>
              <a:buChar char="●"/>
            </a:pPr>
            <a:r>
              <a:rPr lang="en" sz="1400"/>
              <a:t>Project blog : Trello</a:t>
            </a:r>
            <a:endParaRPr sz="1400"/>
          </a:p>
        </p:txBody>
      </p:sp>
    </p:spTree>
  </p:cSld>
  <p:clrMapOvr>
    <a:masterClrMapping/>
  </p:clrMapOvr>
  <mc:AlternateContent>
    <mc:Choice Requires="p14">
      <p:transition spd="slow" p14:dur="1000">
        <p:push dir="r"/>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